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68" r:id="rId3"/>
    <p:sldId id="257" r:id="rId4"/>
    <p:sldId id="265" r:id="rId5"/>
    <p:sldId id="258" r:id="rId6"/>
    <p:sldId id="259" r:id="rId7"/>
    <p:sldId id="260" r:id="rId8"/>
    <p:sldId id="261" r:id="rId9"/>
    <p:sldId id="262" r:id="rId10"/>
    <p:sldId id="266" r:id="rId11"/>
    <p:sldId id="267" r:id="rId12"/>
    <p:sldId id="263" r:id="rId13"/>
    <p:sldId id="264" r:id="rId14"/>
    <p:sldId id="278" r:id="rId15"/>
    <p:sldId id="279"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69"/>
    <p:restoredTop sz="94686"/>
  </p:normalViewPr>
  <p:slideViewPr>
    <p:cSldViewPr snapToGrid="0" snapToObjects="1">
      <p:cViewPr>
        <p:scale>
          <a:sx n="102" d="100"/>
          <a:sy n="102" d="100"/>
        </p:scale>
        <p:origin x="336" y="172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57B0BD-9187-E74C-9257-E65538C4521E}" type="datetimeFigureOut">
              <a:rPr lang="en-TR" smtClean="0"/>
              <a:t>23.04.2025</a:t>
            </a:fld>
            <a:endParaRPr lang="en-TR"/>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D910DF-BDD8-9D41-BAFF-8B7625D6EF77}" type="slidenum">
              <a:rPr lang="en-TR" smtClean="0"/>
              <a:t>‹#›</a:t>
            </a:fld>
            <a:endParaRPr lang="en-TR"/>
          </a:p>
        </p:txBody>
      </p:sp>
    </p:spTree>
    <p:extLst>
      <p:ext uri="{BB962C8B-B14F-4D97-AF65-F5344CB8AC3E}">
        <p14:creationId xmlns:p14="http://schemas.microsoft.com/office/powerpoint/2010/main" val="3036651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dirty="0"/>
          </a:p>
        </p:txBody>
      </p:sp>
      <p:sp>
        <p:nvSpPr>
          <p:cNvPr id="4" name="Slide Number Placeholder 3"/>
          <p:cNvSpPr>
            <a:spLocks noGrp="1"/>
          </p:cNvSpPr>
          <p:nvPr>
            <p:ph type="sldNum" sz="quarter" idx="5"/>
          </p:nvPr>
        </p:nvSpPr>
        <p:spPr/>
        <p:txBody>
          <a:bodyPr/>
          <a:lstStyle/>
          <a:p>
            <a:fld id="{43D910DF-BDD8-9D41-BAFF-8B7625D6EF77}" type="slidenum">
              <a:rPr lang="en-TR" smtClean="0"/>
              <a:t>13</a:t>
            </a:fld>
            <a:endParaRPr lang="en-TR"/>
          </a:p>
        </p:txBody>
      </p:sp>
    </p:spTree>
    <p:extLst>
      <p:ext uri="{BB962C8B-B14F-4D97-AF65-F5344CB8AC3E}">
        <p14:creationId xmlns:p14="http://schemas.microsoft.com/office/powerpoint/2010/main" val="1602695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4/23/25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4/23/25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4/23/25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4/23/25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4/23/25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4/23/25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4/23/25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4/23/25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9144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348" y="551962"/>
            <a:ext cx="8249304"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143000" y="1293338"/>
            <a:ext cx="6858000" cy="3274592"/>
          </a:xfrm>
        </p:spPr>
        <p:txBody>
          <a:bodyPr anchor="ctr">
            <a:normAutofit/>
          </a:bodyPr>
          <a:lstStyle/>
          <a:p>
            <a:r>
              <a:rPr lang="en-US" sz="6300"/>
              <a:t>CSC 475: Homework 2 - Image Enhancement</a:t>
            </a:r>
          </a:p>
        </p:txBody>
      </p:sp>
      <p:sp>
        <p:nvSpPr>
          <p:cNvPr id="3" name="Subtitle 2"/>
          <p:cNvSpPr>
            <a:spLocks noGrp="1"/>
          </p:cNvSpPr>
          <p:nvPr>
            <p:ph type="subTitle" idx="1"/>
          </p:nvPr>
        </p:nvSpPr>
        <p:spPr>
          <a:xfrm>
            <a:off x="1143000" y="5514052"/>
            <a:ext cx="6858000" cy="651910"/>
          </a:xfrm>
        </p:spPr>
        <p:txBody>
          <a:bodyPr anchor="ctr">
            <a:normAutofit/>
          </a:bodyPr>
          <a:lstStyle/>
          <a:p>
            <a:r>
              <a:rPr lang="tr-TR" dirty="0"/>
              <a:t>Umut </a:t>
            </a:r>
            <a:r>
              <a:rPr lang="tr-TR" dirty="0" err="1"/>
              <a:t>Celik</a:t>
            </a:r>
            <a:endParaRPr dirty="0"/>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47348" y="6354708"/>
            <a:ext cx="8250174"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men standing in front of a graph&#10;&#10;AI-generated content may be incorrect.">
            <a:extLst>
              <a:ext uri="{FF2B5EF4-FFF2-40B4-BE49-F238E27FC236}">
                <a16:creationId xmlns:a16="http://schemas.microsoft.com/office/drawing/2014/main" id="{EB09C3F7-3F0C-D03F-5C2A-2AA7243B3703}"/>
              </a:ext>
            </a:extLst>
          </p:cNvPr>
          <p:cNvPicPr>
            <a:picLocks noGrp="1" noChangeAspect="1"/>
          </p:cNvPicPr>
          <p:nvPr>
            <p:ph idx="1"/>
          </p:nvPr>
        </p:nvPicPr>
        <p:blipFill>
          <a:blip r:embed="rId2"/>
          <a:stretch>
            <a:fillRect/>
          </a:stretch>
        </p:blipFill>
        <p:spPr>
          <a:xfrm>
            <a:off x="5938" y="382979"/>
            <a:ext cx="9138062" cy="6092042"/>
          </a:xfrm>
        </p:spPr>
      </p:pic>
    </p:spTree>
    <p:extLst>
      <p:ext uri="{BB962C8B-B14F-4D97-AF65-F5344CB8AC3E}">
        <p14:creationId xmlns:p14="http://schemas.microsoft.com/office/powerpoint/2010/main" val="3361594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people standing together&#10;&#10;AI-generated content may be incorrect.">
            <a:extLst>
              <a:ext uri="{FF2B5EF4-FFF2-40B4-BE49-F238E27FC236}">
                <a16:creationId xmlns:a16="http://schemas.microsoft.com/office/drawing/2014/main" id="{114B5FB8-4D6D-51C6-FE04-B52A3627C038}"/>
              </a:ext>
            </a:extLst>
          </p:cNvPr>
          <p:cNvPicPr>
            <a:picLocks noGrp="1" noChangeAspect="1"/>
          </p:cNvPicPr>
          <p:nvPr>
            <p:ph idx="1"/>
          </p:nvPr>
        </p:nvPicPr>
        <p:blipFill>
          <a:blip r:embed="rId2"/>
          <a:stretch>
            <a:fillRect/>
          </a:stretch>
        </p:blipFill>
        <p:spPr>
          <a:xfrm>
            <a:off x="-2970" y="1904505"/>
            <a:ext cx="9146970" cy="3048990"/>
          </a:xfrm>
        </p:spPr>
      </p:pic>
    </p:spTree>
    <p:extLst>
      <p:ext uri="{BB962C8B-B14F-4D97-AF65-F5344CB8AC3E}">
        <p14:creationId xmlns:p14="http://schemas.microsoft.com/office/powerpoint/2010/main" val="465218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9144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348" y="551962"/>
            <a:ext cx="8249304"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3000" y="1293338"/>
            <a:ext cx="6858000" cy="3274592"/>
          </a:xfrm>
        </p:spPr>
        <p:txBody>
          <a:bodyPr vert="horz" lIns="91440" tIns="45720" rIns="91440" bIns="45720" rtlCol="0" anchor="ctr">
            <a:normAutofit/>
          </a:bodyPr>
          <a:lstStyle/>
          <a:p>
            <a:pPr algn="ctr" defTabSz="914400">
              <a:lnSpc>
                <a:spcPct val="90000"/>
              </a:lnSpc>
            </a:pPr>
            <a:r>
              <a:rPr lang="en-US" sz="6300" kern="1200">
                <a:solidFill>
                  <a:schemeClr val="tx1"/>
                </a:solidFill>
                <a:latin typeface="+mj-lt"/>
                <a:ea typeface="+mj-ea"/>
                <a:cs typeface="+mj-cs"/>
              </a:rPr>
              <a:t>Histogram Distance</a:t>
            </a:r>
          </a:p>
        </p:txBody>
      </p:sp>
      <p:sp>
        <p:nvSpPr>
          <p:cNvPr id="3" name="Text Placeholder 2"/>
          <p:cNvSpPr>
            <a:spLocks noGrp="1"/>
          </p:cNvSpPr>
          <p:nvPr>
            <p:ph type="body" idx="1"/>
          </p:nvPr>
        </p:nvSpPr>
        <p:spPr>
          <a:xfrm>
            <a:off x="1143000" y="5514052"/>
            <a:ext cx="6858000" cy="651910"/>
          </a:xfrm>
        </p:spPr>
        <p:txBody>
          <a:bodyPr vert="horz" lIns="91440" tIns="45720" rIns="91440" bIns="45720" rtlCol="0" anchor="ctr">
            <a:normAutofit/>
          </a:bodyPr>
          <a:lstStyle/>
          <a:p>
            <a:pPr algn="ctr" defTabSz="914400">
              <a:lnSpc>
                <a:spcPct val="90000"/>
              </a:lnSpc>
              <a:spcBef>
                <a:spcPts val="1000"/>
              </a:spcBef>
            </a:pPr>
            <a:r>
              <a:rPr lang="en-US" sz="2400" kern="1200">
                <a:solidFill>
                  <a:schemeClr val="tx1"/>
                </a:solidFill>
                <a:latin typeface="+mn-lt"/>
                <a:ea typeface="+mn-ea"/>
                <a:cs typeface="+mn-cs"/>
              </a:rPr>
              <a:t>D1 distance on V channel histograms</a:t>
            </a:r>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47348" y="6354708"/>
            <a:ext cx="8250174"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ED7575E-88D2-B771-681D-46A7E5541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82342" cy="6858000"/>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graph with green and blue bars&#10;&#10;AI-generated content may be incorrect.">
            <a:extLst>
              <a:ext uri="{FF2B5EF4-FFF2-40B4-BE49-F238E27FC236}">
                <a16:creationId xmlns:a16="http://schemas.microsoft.com/office/drawing/2014/main" id="{3DF8DA7F-14E2-6B93-E39D-2829948B2753}"/>
              </a:ext>
            </a:extLst>
          </p:cNvPr>
          <p:cNvPicPr>
            <a:picLocks noChangeAspect="1"/>
          </p:cNvPicPr>
          <p:nvPr/>
        </p:nvPicPr>
        <p:blipFill>
          <a:blip r:embed="rId3"/>
          <a:stretch>
            <a:fillRect/>
          </a:stretch>
        </p:blipFill>
        <p:spPr>
          <a:xfrm>
            <a:off x="175355" y="2029073"/>
            <a:ext cx="5471926" cy="3283155"/>
          </a:xfrm>
          <a:prstGeom prst="rect">
            <a:avLst/>
          </a:prstGeom>
        </p:spPr>
      </p:pic>
      <p:cxnSp>
        <p:nvCxnSpPr>
          <p:cNvPr id="20" name="Straight Connector 19">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49542" y="871146"/>
            <a:ext cx="552704"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DA7CABA-8E57-BB2D-AC41-D30187975185}"/>
              </a:ext>
            </a:extLst>
          </p:cNvPr>
          <p:cNvSpPr txBox="1"/>
          <p:nvPr/>
        </p:nvSpPr>
        <p:spPr>
          <a:xfrm>
            <a:off x="5682342" y="2029073"/>
            <a:ext cx="3461658" cy="3283156"/>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sz="1400" dirty="0"/>
              <a:t>D1 Histogram Distance Measurements:</a:t>
            </a:r>
          </a:p>
          <a:p>
            <a:pPr indent="-228600" defTabSz="914400">
              <a:lnSpc>
                <a:spcPct val="90000"/>
              </a:lnSpc>
              <a:spcAft>
                <a:spcPts val="600"/>
              </a:spcAft>
              <a:buFont typeface="Arial" panose="020B0604020202020204" pitchFamily="34" charset="0"/>
              <a:buChar char="•"/>
            </a:pPr>
            <a:r>
              <a:rPr lang="en-US" sz="1400" dirty="0"/>
              <a:t>Original vs Histogram Equalization: 0.7699</a:t>
            </a:r>
          </a:p>
          <a:p>
            <a:pPr indent="-228600" defTabSz="914400">
              <a:lnSpc>
                <a:spcPct val="90000"/>
              </a:lnSpc>
              <a:spcAft>
                <a:spcPts val="600"/>
              </a:spcAft>
              <a:buFont typeface="Arial" panose="020B0604020202020204" pitchFamily="34" charset="0"/>
              <a:buChar char="•"/>
            </a:pPr>
            <a:r>
              <a:rPr lang="en-US" sz="1400" dirty="0"/>
              <a:t>Original vs Gamma=0.4: 1.0736</a:t>
            </a:r>
          </a:p>
          <a:p>
            <a:pPr indent="-228600" defTabSz="914400">
              <a:lnSpc>
                <a:spcPct val="90000"/>
              </a:lnSpc>
              <a:spcAft>
                <a:spcPts val="600"/>
              </a:spcAft>
              <a:buFont typeface="Arial" panose="020B0604020202020204" pitchFamily="34" charset="0"/>
              <a:buChar char="•"/>
            </a:pPr>
            <a:r>
              <a:rPr lang="en-US" sz="1400" dirty="0"/>
              <a:t>Original vs Gamma=0.6: 0.6202</a:t>
            </a:r>
          </a:p>
          <a:p>
            <a:pPr indent="-228600" defTabSz="914400">
              <a:lnSpc>
                <a:spcPct val="90000"/>
              </a:lnSpc>
              <a:spcAft>
                <a:spcPts val="600"/>
              </a:spcAft>
              <a:buFont typeface="Arial" panose="020B0604020202020204" pitchFamily="34" charset="0"/>
              <a:buChar char="•"/>
            </a:pPr>
            <a:r>
              <a:rPr lang="en-US" sz="1400" dirty="0"/>
              <a:t>Original vs Gamma=1.0: 0.0146</a:t>
            </a:r>
          </a:p>
          <a:p>
            <a:pPr indent="-228600" defTabSz="914400">
              <a:lnSpc>
                <a:spcPct val="90000"/>
              </a:lnSpc>
              <a:spcAft>
                <a:spcPts val="600"/>
              </a:spcAft>
              <a:buFont typeface="Arial" panose="020B0604020202020204" pitchFamily="34" charset="0"/>
              <a:buChar char="•"/>
            </a:pPr>
            <a:r>
              <a:rPr lang="en-US" sz="1400" dirty="0"/>
              <a:t>Original vs Gamma=1.5: 0.5346</a:t>
            </a:r>
          </a:p>
          <a:p>
            <a:pPr indent="-228600" defTabSz="914400">
              <a:lnSpc>
                <a:spcPct val="90000"/>
              </a:lnSpc>
              <a:spcAft>
                <a:spcPts val="600"/>
              </a:spcAft>
              <a:buFont typeface="Arial" panose="020B0604020202020204" pitchFamily="34" charset="0"/>
              <a:buChar char="•"/>
            </a:pPr>
            <a:r>
              <a:rPr lang="en-US" sz="1400" dirty="0"/>
              <a:t>Original vs Gamma=2.2: 0.9568</a:t>
            </a:r>
          </a:p>
          <a:p>
            <a:pPr indent="-228600" defTabSz="914400">
              <a:lnSpc>
                <a:spcPct val="90000"/>
              </a:lnSpc>
              <a:spcAft>
                <a:spcPts val="600"/>
              </a:spcAft>
              <a:buFont typeface="Arial" panose="020B0604020202020204" pitchFamily="34" charset="0"/>
              <a:buChar char="•"/>
            </a:pPr>
            <a:endParaRPr lang="en-US" sz="1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06478" y="386930"/>
            <a:ext cx="6927525" cy="1188950"/>
          </a:xfrm>
        </p:spPr>
        <p:txBody>
          <a:bodyPr anchor="b">
            <a:normAutofit/>
          </a:bodyPr>
          <a:lstStyle/>
          <a:p>
            <a:r>
              <a:rPr lang="en-US" sz="4700"/>
              <a:t>Conclusions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998368"/>
            <a:ext cx="8771274"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8537521"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95245" y="2599509"/>
            <a:ext cx="7607751" cy="3435531"/>
          </a:xfrm>
        </p:spPr>
        <p:txBody>
          <a:bodyPr anchor="ctr">
            <a:normAutofit/>
          </a:bodyPr>
          <a:lstStyle/>
          <a:p>
            <a:pPr>
              <a:lnSpc>
                <a:spcPct val="90000"/>
              </a:lnSpc>
            </a:pPr>
            <a:r>
              <a:rPr lang="en-US" sz="1600" dirty="0"/>
              <a:t>Key Findings:</a:t>
            </a:r>
          </a:p>
          <a:p>
            <a:pPr>
              <a:lnSpc>
                <a:spcPct val="90000"/>
              </a:lnSpc>
            </a:pPr>
            <a:r>
              <a:rPr lang="en-US" sz="1600" dirty="0"/>
              <a:t>Spatial domain enhancements can significantly improve image quality</a:t>
            </a:r>
          </a:p>
          <a:p>
            <a:pPr>
              <a:lnSpc>
                <a:spcPct val="90000"/>
              </a:lnSpc>
            </a:pPr>
            <a:r>
              <a:rPr lang="en-US" sz="1600" dirty="0"/>
              <a:t>HSV color space provides better results for color preservation</a:t>
            </a:r>
          </a:p>
          <a:p>
            <a:pPr>
              <a:lnSpc>
                <a:spcPct val="90000"/>
              </a:lnSpc>
            </a:pPr>
            <a:r>
              <a:rPr lang="en-US" sz="1600" dirty="0"/>
              <a:t>Each technique has specific strengths and applications</a:t>
            </a:r>
          </a:p>
          <a:p>
            <a:pPr>
              <a:lnSpc>
                <a:spcPct val="90000"/>
              </a:lnSpc>
            </a:pPr>
            <a:r>
              <a:rPr lang="en-US" sz="1600" dirty="0"/>
              <a:t>Quantitative comparison via histogram distance helps evaluate transformations</a:t>
            </a:r>
          </a:p>
          <a:p>
            <a:pPr>
              <a:lnSpc>
                <a:spcPct val="90000"/>
              </a:lnSpc>
            </a:pPr>
            <a:r>
              <a:rPr lang="en-US" sz="1600" dirty="0"/>
              <a:t>Applications:</a:t>
            </a:r>
          </a:p>
          <a:p>
            <a:pPr>
              <a:lnSpc>
                <a:spcPct val="90000"/>
              </a:lnSpc>
            </a:pPr>
            <a:r>
              <a:rPr lang="en-US" sz="1600" dirty="0"/>
              <a:t>Contrast stretching: Best for low-contrast images needing full-range expansion</a:t>
            </a:r>
          </a:p>
          <a:p>
            <a:pPr>
              <a:lnSpc>
                <a:spcPct val="90000"/>
              </a:lnSpc>
            </a:pPr>
            <a:r>
              <a:rPr lang="en-US" sz="1600" dirty="0"/>
              <a:t>Gamma correction: Ideal for targeted brightness adjustment in specific tonal regions</a:t>
            </a:r>
          </a:p>
          <a:p>
            <a:pPr>
              <a:lnSpc>
                <a:spcPct val="90000"/>
              </a:lnSpc>
            </a:pPr>
            <a:r>
              <a:rPr lang="en-US" sz="1600" dirty="0"/>
              <a:t>Histogram equalization: Effective for improving overall contrast distribution</a:t>
            </a:r>
          </a:p>
          <a:p>
            <a:pPr>
              <a:lnSpc>
                <a:spcPct val="90000"/>
              </a:lnSpc>
            </a:pPr>
            <a:r>
              <a:rPr lang="en-US" sz="1600" dirty="0"/>
              <a:t>Combined approach: Best results often come from applying multiple techniques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06478" y="386930"/>
            <a:ext cx="6927525" cy="1188950"/>
          </a:xfrm>
        </p:spPr>
        <p:txBody>
          <a:bodyPr anchor="b">
            <a:normAutofit/>
          </a:bodyPr>
          <a:lstStyle/>
          <a:p>
            <a:r>
              <a:rPr lang="en-US" sz="4700"/>
              <a:t>Thank You</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998368"/>
            <a:ext cx="8771274"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8537521"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95245" y="2599509"/>
            <a:ext cx="7607751" cy="3435531"/>
          </a:xfrm>
        </p:spPr>
        <p:txBody>
          <a:bodyPr anchor="ctr">
            <a:normAutofit/>
          </a:bodyPr>
          <a:lstStyle/>
          <a:p>
            <a:r>
              <a:rPr lang="en-US" sz="2100" dirty="0"/>
              <a:t>Umut Celik</a:t>
            </a:r>
          </a:p>
          <a:p>
            <a:r>
              <a:rPr lang="en-US" sz="2100" dirty="0"/>
              <a:t>ID: 24654493</a:t>
            </a:r>
          </a:p>
          <a:p>
            <a:r>
              <a:rPr lang="en-US" sz="2100" dirty="0"/>
              <a:t>CSC 475: Image Processing</a:t>
            </a:r>
          </a:p>
          <a:p>
            <a:r>
              <a:rPr lang="en-US" sz="2100" dirty="0"/>
              <a:t>Homework 2: Image Enhancement</a:t>
            </a:r>
          </a:p>
          <a:p>
            <a:r>
              <a:rPr lang="en-US" sz="2100" dirty="0"/>
              <a:t>GitHub: https://</a:t>
            </a:r>
            <a:r>
              <a:rPr lang="en-US" sz="2100" dirty="0" err="1"/>
              <a:t>github.com</a:t>
            </a:r>
            <a:r>
              <a:rPr lang="en-US" sz="2100" dirty="0"/>
              <a:t>/</a:t>
            </a:r>
            <a:r>
              <a:rPr lang="en-US" sz="2100" dirty="0" err="1"/>
              <a:t>umutcelik</a:t>
            </a:r>
            <a:r>
              <a:rPr lang="en-US" sz="2100" dirty="0"/>
              <a:t>/image-processing-hw2</a:t>
            </a:r>
          </a:p>
          <a:p>
            <a:r>
              <a:rPr lang="en-US" sz="2100" dirty="0"/>
              <a:t>Based on lecture slides by Prof. Sos </a:t>
            </a:r>
            <a:r>
              <a:rPr lang="en-US" sz="2100" dirty="0" err="1"/>
              <a:t>Agaian</a:t>
            </a:r>
            <a:r>
              <a:rPr lang="en-US" sz="2100" dirty="0"/>
              <a:t> (CSI/CUNY)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A816E-11D2-A5B7-9020-AC9F41B27FB4}"/>
              </a:ext>
            </a:extLst>
          </p:cNvPr>
          <p:cNvSpPr>
            <a:spLocks noGrp="1"/>
          </p:cNvSpPr>
          <p:nvPr>
            <p:ph type="title"/>
          </p:nvPr>
        </p:nvSpPr>
        <p:spPr/>
        <p:txBody>
          <a:bodyPr/>
          <a:lstStyle/>
          <a:p>
            <a:r>
              <a:rPr lang="en-US" dirty="0"/>
              <a:t>Introduction</a:t>
            </a:r>
            <a:endParaRPr lang="en-TR" dirty="0"/>
          </a:p>
        </p:txBody>
      </p:sp>
      <p:sp>
        <p:nvSpPr>
          <p:cNvPr id="3" name="Content Placeholder 2">
            <a:extLst>
              <a:ext uri="{FF2B5EF4-FFF2-40B4-BE49-F238E27FC236}">
                <a16:creationId xmlns:a16="http://schemas.microsoft.com/office/drawing/2014/main" id="{DA81A656-0698-CB71-FC05-7F98F4FAAE10}"/>
              </a:ext>
            </a:extLst>
          </p:cNvPr>
          <p:cNvSpPr>
            <a:spLocks noGrp="1"/>
          </p:cNvSpPr>
          <p:nvPr>
            <p:ph idx="1"/>
          </p:nvPr>
        </p:nvSpPr>
        <p:spPr/>
        <p:txBody>
          <a:bodyPr>
            <a:normAutofit fontScale="70000" lnSpcReduction="20000"/>
          </a:bodyPr>
          <a:lstStyle/>
          <a:p>
            <a:pPr marL="0" indent="0">
              <a:buNone/>
            </a:pPr>
            <a:r>
              <a:rPr lang="en-US" dirty="0"/>
              <a:t>This project demonstrates the implementation and analysis of key spatial domain image enhancement techniques discussed in Lecture 2 of CSC 475. We explored:</a:t>
            </a:r>
          </a:p>
          <a:p>
            <a:pPr marL="0" indent="0">
              <a:buNone/>
            </a:pPr>
            <a:endParaRPr lang="en-US" dirty="0"/>
          </a:p>
          <a:p>
            <a:r>
              <a:rPr lang="en-US" b="1" dirty="0"/>
              <a:t>Linear Contrast Stretching:</a:t>
            </a:r>
            <a:r>
              <a:rPr lang="en-US" dirty="0"/>
              <a:t> Expanding the intensity range.</a:t>
            </a:r>
          </a:p>
          <a:p>
            <a:r>
              <a:rPr lang="en-US" b="1" dirty="0"/>
              <a:t>Gamma Correction</a:t>
            </a:r>
            <a:r>
              <a:rPr lang="en-US" dirty="0"/>
              <a:t> :Non-linear adjustment of brightness/contrast (</a:t>
            </a:r>
            <a:r>
              <a:rPr lang="en-US" sz="3200" kern="1200" dirty="0">
                <a:solidFill>
                  <a:schemeClr val="tx1"/>
                </a:solidFill>
                <a:latin typeface="+mn-lt"/>
                <a:ea typeface="+mn-ea"/>
                <a:cs typeface="+mn-cs"/>
              </a:rPr>
              <a:t>s = c </a:t>
            </a:r>
            <a:r>
              <a:rPr lang="en-US" sz="3200" kern="1200" dirty="0" err="1">
                <a:solidFill>
                  <a:schemeClr val="tx1"/>
                </a:solidFill>
                <a:latin typeface="+mn-lt"/>
                <a:ea typeface="+mn-ea"/>
                <a:cs typeface="+mn-cs"/>
              </a:rPr>
              <a:t>r^γ</a:t>
            </a:r>
            <a:r>
              <a:rPr lang="en-US" sz="3200" kern="1200" dirty="0">
                <a:solidFill>
                  <a:schemeClr val="tx1"/>
                </a:solidFill>
                <a:latin typeface="+mn-lt"/>
                <a:ea typeface="+mn-ea"/>
                <a:cs typeface="+mn-cs"/>
              </a:rPr>
              <a:t> </a:t>
            </a:r>
            <a:r>
              <a:rPr lang="en-US" dirty="0"/>
              <a:t>)</a:t>
            </a:r>
          </a:p>
          <a:p>
            <a:r>
              <a:rPr lang="en-US" b="1" dirty="0"/>
              <a:t>Histogram Equalization (HE): </a:t>
            </a:r>
            <a:r>
              <a:rPr lang="en-US" dirty="0"/>
              <a:t>Redistributing intensity levels for better contrast using the CDF.</a:t>
            </a:r>
          </a:p>
          <a:p>
            <a:r>
              <a:rPr lang="en-US" dirty="0"/>
              <a:t>For color images, these enhancements were applied to the Value (V) channel of the HSV color space to preserve original hues. The effects were visually compared, and the D1 histogram distance was calculated to quantify the changes in the V channel histogram between the original and enhanced images.</a:t>
            </a:r>
          </a:p>
        </p:txBody>
      </p:sp>
    </p:spTree>
    <p:extLst>
      <p:ext uri="{BB962C8B-B14F-4D97-AF65-F5344CB8AC3E}">
        <p14:creationId xmlns:p14="http://schemas.microsoft.com/office/powerpoint/2010/main" val="3782947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9144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348" y="551962"/>
            <a:ext cx="8249304"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3000" y="1293338"/>
            <a:ext cx="6858000" cy="3274592"/>
          </a:xfrm>
        </p:spPr>
        <p:txBody>
          <a:bodyPr vert="horz" lIns="91440" tIns="45720" rIns="91440" bIns="45720" rtlCol="0" anchor="ctr">
            <a:normAutofit/>
          </a:bodyPr>
          <a:lstStyle/>
          <a:p>
            <a:pPr algn="ctr" defTabSz="914400">
              <a:lnSpc>
                <a:spcPct val="90000"/>
              </a:lnSpc>
            </a:pPr>
            <a:r>
              <a:rPr lang="en-US" sz="6300" kern="1200">
                <a:solidFill>
                  <a:schemeClr val="tx1"/>
                </a:solidFill>
                <a:latin typeface="+mj-lt"/>
                <a:ea typeface="+mj-ea"/>
                <a:cs typeface="+mj-cs"/>
              </a:rPr>
              <a:t>Contrast Stretching</a:t>
            </a:r>
          </a:p>
        </p:txBody>
      </p:sp>
      <p:sp>
        <p:nvSpPr>
          <p:cNvPr id="3" name="Text Placeholder 2"/>
          <p:cNvSpPr>
            <a:spLocks noGrp="1"/>
          </p:cNvSpPr>
          <p:nvPr>
            <p:ph type="body" idx="1"/>
          </p:nvPr>
        </p:nvSpPr>
        <p:spPr>
          <a:xfrm>
            <a:off x="1143000" y="5514052"/>
            <a:ext cx="6858000" cy="651910"/>
          </a:xfrm>
        </p:spPr>
        <p:txBody>
          <a:bodyPr vert="horz" lIns="91440" tIns="45720" rIns="91440" bIns="45720" rtlCol="0" anchor="ctr">
            <a:normAutofit/>
          </a:bodyPr>
          <a:lstStyle/>
          <a:p>
            <a:pPr algn="ctr" defTabSz="914400">
              <a:lnSpc>
                <a:spcPct val="90000"/>
              </a:lnSpc>
              <a:spcBef>
                <a:spcPts val="1000"/>
              </a:spcBef>
            </a:pPr>
            <a:r>
              <a:rPr lang="en-US" sz="2400" kern="1200">
                <a:solidFill>
                  <a:schemeClr val="tx1"/>
                </a:solidFill>
                <a:latin typeface="+mn-lt"/>
                <a:ea typeface="+mn-ea"/>
                <a:cs typeface="+mn-cs"/>
              </a:rPr>
              <a:t>Linear stretch on V channel of HSV</a:t>
            </a:r>
          </a:p>
        </p:txBody>
      </p:sp>
      <p:cxnSp>
        <p:nvCxnSpPr>
          <p:cNvPr id="25" name="Straight Connector 24">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47348" y="6354708"/>
            <a:ext cx="8250174"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oup of people standing together&#10;&#10;AI-generated content may be incorrect.">
            <a:extLst>
              <a:ext uri="{FF2B5EF4-FFF2-40B4-BE49-F238E27FC236}">
                <a16:creationId xmlns:a16="http://schemas.microsoft.com/office/drawing/2014/main" id="{C871403A-4765-47A0-2302-54F05EE7D4AC}"/>
              </a:ext>
            </a:extLst>
          </p:cNvPr>
          <p:cNvPicPr>
            <a:picLocks noGrp="1" noChangeAspect="1"/>
          </p:cNvPicPr>
          <p:nvPr>
            <p:ph idx="1"/>
          </p:nvPr>
        </p:nvPicPr>
        <p:blipFill>
          <a:blip r:embed="rId2"/>
          <a:stretch>
            <a:fillRect/>
          </a:stretch>
        </p:blipFill>
        <p:spPr>
          <a:xfrm>
            <a:off x="0" y="1"/>
            <a:ext cx="9144000" cy="6858000"/>
          </a:xfrm>
        </p:spPr>
      </p:pic>
    </p:spTree>
    <p:extLst>
      <p:ext uri="{BB962C8B-B14F-4D97-AF65-F5344CB8AC3E}">
        <p14:creationId xmlns:p14="http://schemas.microsoft.com/office/powerpoint/2010/main" val="3086256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Contrast Stretching</a:t>
            </a:r>
          </a:p>
        </p:txBody>
      </p:sp>
      <p:pic>
        <p:nvPicPr>
          <p:cNvPr id="9" name="Picture 8" descr="A collage of a family photo&#10;&#10;AI-generated content may be incorrect.">
            <a:extLst>
              <a:ext uri="{FF2B5EF4-FFF2-40B4-BE49-F238E27FC236}">
                <a16:creationId xmlns:a16="http://schemas.microsoft.com/office/drawing/2014/main" id="{893978B0-0D32-CB8F-C66E-22EA53709BBC}"/>
              </a:ext>
            </a:extLst>
          </p:cNvPr>
          <p:cNvPicPr>
            <a:picLocks noChangeAspect="1"/>
          </p:cNvPicPr>
          <p:nvPr/>
        </p:nvPicPr>
        <p:blipFill>
          <a:blip r:embed="rId2"/>
          <a:stretch>
            <a:fillRect/>
          </a:stretch>
        </p:blipFill>
        <p:spPr>
          <a:xfrm>
            <a:off x="58479" y="1780953"/>
            <a:ext cx="9027042" cy="451352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9144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348" y="551962"/>
            <a:ext cx="8249304"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3000" y="1293338"/>
            <a:ext cx="6858000" cy="3274592"/>
          </a:xfrm>
        </p:spPr>
        <p:txBody>
          <a:bodyPr vert="horz" lIns="91440" tIns="45720" rIns="91440" bIns="45720" rtlCol="0" anchor="ctr">
            <a:normAutofit/>
          </a:bodyPr>
          <a:lstStyle/>
          <a:p>
            <a:pPr algn="ctr" defTabSz="914400">
              <a:lnSpc>
                <a:spcPct val="90000"/>
              </a:lnSpc>
            </a:pPr>
            <a:r>
              <a:rPr lang="en-US" sz="6300" kern="1200">
                <a:solidFill>
                  <a:schemeClr val="tx1"/>
                </a:solidFill>
                <a:latin typeface="+mj-lt"/>
                <a:ea typeface="+mj-ea"/>
                <a:cs typeface="+mj-cs"/>
              </a:rPr>
              <a:t>Gamma Correction</a:t>
            </a:r>
          </a:p>
        </p:txBody>
      </p:sp>
      <p:sp>
        <p:nvSpPr>
          <p:cNvPr id="3" name="Text Placeholder 2"/>
          <p:cNvSpPr>
            <a:spLocks noGrp="1"/>
          </p:cNvSpPr>
          <p:nvPr>
            <p:ph type="body" idx="1"/>
          </p:nvPr>
        </p:nvSpPr>
        <p:spPr>
          <a:xfrm>
            <a:off x="1143000" y="5514052"/>
            <a:ext cx="6858000" cy="651910"/>
          </a:xfrm>
        </p:spPr>
        <p:txBody>
          <a:bodyPr vert="horz" lIns="91440" tIns="45720" rIns="91440" bIns="45720" rtlCol="0" anchor="ctr">
            <a:normAutofit/>
          </a:bodyPr>
          <a:lstStyle/>
          <a:p>
            <a:pPr algn="ctr" defTabSz="914400">
              <a:lnSpc>
                <a:spcPct val="90000"/>
              </a:lnSpc>
              <a:spcBef>
                <a:spcPts val="1000"/>
              </a:spcBef>
            </a:pPr>
            <a:r>
              <a:rPr lang="en-US" sz="2400" kern="1200" dirty="0">
                <a:solidFill>
                  <a:schemeClr val="tx1"/>
                </a:solidFill>
                <a:latin typeface="+mn-lt"/>
                <a:ea typeface="+mn-ea"/>
                <a:cs typeface="+mn-cs"/>
              </a:rPr>
              <a:t>s = c </a:t>
            </a:r>
            <a:r>
              <a:rPr lang="en-US" sz="2400" kern="1200" dirty="0" err="1">
                <a:solidFill>
                  <a:schemeClr val="tx1"/>
                </a:solidFill>
                <a:latin typeface="+mn-lt"/>
                <a:ea typeface="+mn-ea"/>
                <a:cs typeface="+mn-cs"/>
              </a:rPr>
              <a:t>r^γ</a:t>
            </a:r>
            <a:r>
              <a:rPr lang="en-US" sz="2400" kern="1200" dirty="0">
                <a:solidFill>
                  <a:schemeClr val="tx1"/>
                </a:solidFill>
                <a:latin typeface="+mn-lt"/>
                <a:ea typeface="+mn-ea"/>
                <a:cs typeface="+mn-cs"/>
              </a:rPr>
              <a:t> on V channel</a:t>
            </a:r>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47348" y="6354708"/>
            <a:ext cx="8250174"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group of people posing for a photo&#10;&#10;AI-generated content may be incorrect.">
            <a:extLst>
              <a:ext uri="{FF2B5EF4-FFF2-40B4-BE49-F238E27FC236}">
                <a16:creationId xmlns:a16="http://schemas.microsoft.com/office/drawing/2014/main" id="{410273A3-0EA8-484C-AE5F-88A930EFA054}"/>
              </a:ext>
            </a:extLst>
          </p:cNvPr>
          <p:cNvPicPr>
            <a:picLocks noGrp="1" noChangeAspect="1"/>
          </p:cNvPicPr>
          <p:nvPr>
            <p:ph idx="1"/>
          </p:nvPr>
        </p:nvPicPr>
        <p:blipFill>
          <a:blip r:embed="rId2"/>
          <a:stretch>
            <a:fillRect/>
          </a:stretch>
        </p:blipFill>
        <p:spPr>
          <a:xfrm>
            <a:off x="0" y="760021"/>
            <a:ext cx="9146970" cy="6097980"/>
          </a:xfrm>
        </p:spPr>
      </p:pic>
      <p:sp>
        <p:nvSpPr>
          <p:cNvPr id="2" name="Title 1"/>
          <p:cNvSpPr>
            <a:spLocks noGrp="1"/>
          </p:cNvSpPr>
          <p:nvPr>
            <p:ph type="title"/>
          </p:nvPr>
        </p:nvSpPr>
        <p:spPr/>
        <p:txBody>
          <a:bodyPr/>
          <a:lstStyle/>
          <a:p>
            <a:r>
              <a:rPr dirty="0"/>
              <a:t>Gamma Correction Results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9144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348" y="551962"/>
            <a:ext cx="8249304"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3000" y="1293338"/>
            <a:ext cx="6858000" cy="3274592"/>
          </a:xfrm>
        </p:spPr>
        <p:txBody>
          <a:bodyPr vert="horz" lIns="91440" tIns="45720" rIns="91440" bIns="45720" rtlCol="0" anchor="ctr">
            <a:normAutofit/>
          </a:bodyPr>
          <a:lstStyle/>
          <a:p>
            <a:pPr algn="ctr" defTabSz="914400">
              <a:lnSpc>
                <a:spcPct val="90000"/>
              </a:lnSpc>
            </a:pPr>
            <a:r>
              <a:rPr lang="en-US" sz="6300" kern="1200">
                <a:solidFill>
                  <a:schemeClr val="tx1"/>
                </a:solidFill>
                <a:latin typeface="+mj-lt"/>
                <a:ea typeface="+mj-ea"/>
                <a:cs typeface="+mj-cs"/>
              </a:rPr>
              <a:t>Histogram Equalization</a:t>
            </a:r>
          </a:p>
        </p:txBody>
      </p:sp>
      <p:sp>
        <p:nvSpPr>
          <p:cNvPr id="3" name="Text Placeholder 2"/>
          <p:cNvSpPr>
            <a:spLocks noGrp="1"/>
          </p:cNvSpPr>
          <p:nvPr>
            <p:ph type="body" idx="1"/>
          </p:nvPr>
        </p:nvSpPr>
        <p:spPr>
          <a:xfrm>
            <a:off x="1143000" y="5514052"/>
            <a:ext cx="6858000" cy="651910"/>
          </a:xfrm>
        </p:spPr>
        <p:txBody>
          <a:bodyPr vert="horz" lIns="91440" tIns="45720" rIns="91440" bIns="45720" rtlCol="0" anchor="ctr">
            <a:normAutofit/>
          </a:bodyPr>
          <a:lstStyle/>
          <a:p>
            <a:pPr algn="ctr" defTabSz="914400">
              <a:lnSpc>
                <a:spcPct val="90000"/>
              </a:lnSpc>
              <a:spcBef>
                <a:spcPts val="1000"/>
              </a:spcBef>
            </a:pPr>
            <a:r>
              <a:rPr lang="en-US" sz="2400" kern="1200" dirty="0">
                <a:solidFill>
                  <a:schemeClr val="tx1"/>
                </a:solidFill>
                <a:latin typeface="+mn-lt"/>
                <a:ea typeface="+mn-ea"/>
                <a:cs typeface="+mn-cs"/>
              </a:rPr>
              <a:t>Equalizing V channel in HSV</a:t>
            </a:r>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47348" y="6354708"/>
            <a:ext cx="8250174"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group of people standing together&#10;&#10;AI-generated content may be incorrect.">
            <a:extLst>
              <a:ext uri="{FF2B5EF4-FFF2-40B4-BE49-F238E27FC236}">
                <a16:creationId xmlns:a16="http://schemas.microsoft.com/office/drawing/2014/main" id="{711182C6-DF17-43CC-E5CA-4B390C3463F9}"/>
              </a:ext>
            </a:extLst>
          </p:cNvPr>
          <p:cNvPicPr>
            <a:picLocks noGrp="1" noChangeAspect="1"/>
          </p:cNvPicPr>
          <p:nvPr>
            <p:ph idx="1"/>
          </p:nvPr>
        </p:nvPicPr>
        <p:blipFill>
          <a:blip r:embed="rId2"/>
          <a:stretch>
            <a:fillRect/>
          </a:stretch>
        </p:blipFill>
        <p:spPr>
          <a:xfrm>
            <a:off x="819397" y="1229096"/>
            <a:ext cx="7505205" cy="5628904"/>
          </a:xfrm>
        </p:spPr>
      </p:pic>
      <p:sp>
        <p:nvSpPr>
          <p:cNvPr id="2" name="Title 1"/>
          <p:cNvSpPr>
            <a:spLocks noGrp="1"/>
          </p:cNvSpPr>
          <p:nvPr>
            <p:ph type="title"/>
          </p:nvPr>
        </p:nvSpPr>
        <p:spPr/>
        <p:txBody>
          <a:bodyPr/>
          <a:lstStyle/>
          <a:p>
            <a:r>
              <a:t>Histogram Equalization Analysis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138</TotalTime>
  <Words>343</Words>
  <Application>Microsoft Macintosh PowerPoint</Application>
  <PresentationFormat>On-screen Show (4:3)</PresentationFormat>
  <Paragraphs>46</Paragraphs>
  <Slides>15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Aptos</vt:lpstr>
      <vt:lpstr>Arial</vt:lpstr>
      <vt:lpstr>Calibri</vt:lpstr>
      <vt:lpstr>Office Theme</vt:lpstr>
      <vt:lpstr>CSC 475: Homework 2 - Image Enhancement</vt:lpstr>
      <vt:lpstr>Introduction</vt:lpstr>
      <vt:lpstr>Contrast Stretching</vt:lpstr>
      <vt:lpstr>PowerPoint Presentation</vt:lpstr>
      <vt:lpstr>Contrast Stretching</vt:lpstr>
      <vt:lpstr>Gamma Correction</vt:lpstr>
      <vt:lpstr>Gamma Correction Results</vt:lpstr>
      <vt:lpstr>Histogram Equalization</vt:lpstr>
      <vt:lpstr>Histogram Equalization Analysis</vt:lpstr>
      <vt:lpstr>PowerPoint Presentation</vt:lpstr>
      <vt:lpstr>PowerPoint Presentation</vt:lpstr>
      <vt:lpstr>Histogram Distance</vt:lpstr>
      <vt:lpstr>PowerPoint Presentation</vt:lpstr>
      <vt:lpstr>Conclusions</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Umut ÇELİK</cp:lastModifiedBy>
  <cp:revision>4</cp:revision>
  <dcterms:created xsi:type="dcterms:W3CDTF">2013-01-27T09:14:16Z</dcterms:created>
  <dcterms:modified xsi:type="dcterms:W3CDTF">2025-04-23T22:41:44Z</dcterms:modified>
  <cp:category/>
</cp:coreProperties>
</file>

<file path=docProps/thumbnail.jpeg>
</file>